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7" r:id="rId2"/>
    <p:sldId id="270" r:id="rId3"/>
    <p:sldId id="326" r:id="rId4"/>
    <p:sldId id="265" r:id="rId5"/>
    <p:sldId id="298" r:id="rId6"/>
    <p:sldId id="266" r:id="rId7"/>
    <p:sldId id="263" r:id="rId8"/>
    <p:sldId id="300" r:id="rId9"/>
    <p:sldId id="280" r:id="rId10"/>
    <p:sldId id="309" r:id="rId11"/>
    <p:sldId id="308" r:id="rId12"/>
    <p:sldId id="288" r:id="rId13"/>
    <p:sldId id="293" r:id="rId14"/>
    <p:sldId id="310" r:id="rId15"/>
    <p:sldId id="291" r:id="rId16"/>
    <p:sldId id="290" r:id="rId17"/>
    <p:sldId id="312" r:id="rId18"/>
    <p:sldId id="305" r:id="rId19"/>
    <p:sldId id="292" r:id="rId20"/>
    <p:sldId id="311" r:id="rId21"/>
    <p:sldId id="281" r:id="rId22"/>
    <p:sldId id="317" r:id="rId23"/>
    <p:sldId id="316" r:id="rId24"/>
    <p:sldId id="325" r:id="rId25"/>
    <p:sldId id="314" r:id="rId26"/>
    <p:sldId id="318" r:id="rId27"/>
    <p:sldId id="319" r:id="rId28"/>
    <p:sldId id="320" r:id="rId29"/>
    <p:sldId id="321" r:id="rId30"/>
    <p:sldId id="322" r:id="rId31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14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8E8FF83-326A-4EAF-8877-F0752A8FDAF8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l-SI" noProof="0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noProof="0" smtClean="0"/>
              <a:t>Uredite sloge besedila matrice</a:t>
            </a:r>
          </a:p>
          <a:p>
            <a:pPr lvl="1"/>
            <a:r>
              <a:rPr lang="sl-SI" noProof="0" smtClean="0"/>
              <a:t>Druga raven</a:t>
            </a:r>
          </a:p>
          <a:p>
            <a:pPr lvl="2"/>
            <a:r>
              <a:rPr lang="sl-SI" noProof="0" smtClean="0"/>
              <a:t>Tretja raven</a:t>
            </a:r>
          </a:p>
          <a:p>
            <a:pPr lvl="3"/>
            <a:r>
              <a:rPr lang="sl-SI" noProof="0" smtClean="0"/>
              <a:t>Četrta raven</a:t>
            </a:r>
          </a:p>
          <a:p>
            <a:pPr lvl="4"/>
            <a:r>
              <a:rPr lang="sl-SI" noProof="0" smtClean="0"/>
              <a:t>Peta raven</a:t>
            </a:r>
            <a:endParaRPr lang="sl-SI" noProof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201EE80-F99C-4C56-B32B-634D28C4A27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91588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Ograda stranske slik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Ograda opomb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6" name="Ograda številke diapoz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21FD4DC2-4771-486B-907D-B35DEAFDF12D}" type="slidenum">
              <a:rPr lang="sl-SI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sl-SI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DD1A8-7E77-4EE4-B4C2-EC3894C086B4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EC6A4-9D27-4DD0-B335-A47999DF970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48992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6E3B9-FDDD-4CA1-9E11-2BFCC4C27522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AA26D-4F18-4739-86A0-CFC5A1CE376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42142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8E3FC-F689-42D0-9F05-5EA428E1364B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F2CE3-33C6-4495-A398-B7E5A4C0B31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70268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8115F-EF9B-4B86-AA09-0451CC85EE49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F89BE-F179-49D1-A6DD-FA91C1492F4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37502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830EE-FE14-4D3B-B569-D0E0F656E530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054D6-7B25-41FE-A503-D27346F6E84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40910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F0919-4B37-403E-B521-9D718813D15D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551F-1B24-4814-95A0-ED56986846E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56821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4D07C-006D-4E16-9393-FC9B4A0BB0AB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8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C31BE-1620-48D3-AF12-8086E8A2B12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16644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3267B-BDD9-4A2D-88C4-D380B6BEA078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4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5CB9A-7E29-4D0F-90F6-CC1D816D799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74574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4A837-C112-4A4B-B0A9-8EDC791E15B9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3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418E3-1836-4AAC-B29B-8578F088822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02976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DD5C2-5BE7-4FBF-BD93-DC37558CAA12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3366F-12DB-40C5-A083-F614A76EE7E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83254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26113-DA99-4380-86AD-EBCC6B1F27C2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B52E6-6098-4009-B5B2-00A1E95A8B6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57719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grada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Uredite slog naslova matrice</a:t>
            </a:r>
          </a:p>
        </p:txBody>
      </p:sp>
      <p:sp>
        <p:nvSpPr>
          <p:cNvPr id="1027" name="Ograda besedil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5D986F4-6E42-465B-808A-EFEC2566AE9A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DE81CDC-2ED8-4160-B0D2-580D42B6876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hyperlink" Target="http://www.youtube.com/watch?v=p5mmFPyDK_8&amp;feature=related" TargetMode="Externa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slov 4"/>
          <p:cNvSpPr>
            <a:spLocks noGrp="1"/>
          </p:cNvSpPr>
          <p:nvPr>
            <p:ph type="ctrTitle"/>
          </p:nvPr>
        </p:nvSpPr>
        <p:spPr>
          <a:xfrm>
            <a:off x="755650" y="2060575"/>
            <a:ext cx="7772400" cy="2522538"/>
          </a:xfrm>
        </p:spPr>
        <p:txBody>
          <a:bodyPr/>
          <a:lstStyle/>
          <a:p>
            <a:pPr eaLnBrk="1" hangingPunct="1"/>
            <a:r>
              <a:rPr lang="en-GB" b="1" smtClean="0"/>
              <a:t>Ecphrastic poetry &amp; the development of professional literacy in biology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4" name="PoljeZBesedilom 3"/>
          <p:cNvSpPr txBox="1"/>
          <p:nvPr/>
        </p:nvSpPr>
        <p:spPr>
          <a:xfrm>
            <a:off x="2916238" y="6580188"/>
            <a:ext cx="62357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http://www.artsyhome.com/wp-content/uploads/2011/04/Brieske-Photosynthesis-380x570.jpg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562" y="1174032"/>
            <a:ext cx="3600876" cy="5394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Photosynthesis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A</a:t>
            </a:r>
            <a:r>
              <a:rPr lang="en-GB" b="1" smtClean="0"/>
              <a:t>crostic</a:t>
            </a:r>
            <a:r>
              <a:rPr lang="sl-SI" b="1" smtClean="0"/>
              <a:t> poem</a:t>
            </a:r>
            <a:endParaRPr lang="en-GB" b="1" smtClean="0"/>
          </a:p>
        </p:txBody>
      </p:sp>
      <p:sp>
        <p:nvSpPr>
          <p:cNvPr id="13315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GB" b="1" smtClean="0">
                <a:solidFill>
                  <a:srgbClr val="FF0000"/>
                </a:solidFill>
              </a:rPr>
              <a:t>P</a:t>
            </a:r>
            <a:r>
              <a:rPr lang="en-GB" b="1" smtClean="0">
                <a:solidFill>
                  <a:schemeClr val="accent1"/>
                </a:solidFill>
              </a:rPr>
              <a:t>lants</a:t>
            </a:r>
          </a:p>
          <a:p>
            <a:pPr marL="0" indent="0" eaLnBrk="1" hangingPunct="1">
              <a:buFont typeface="Arial" charset="0"/>
              <a:buNone/>
            </a:pPr>
            <a:r>
              <a:rPr lang="en-GB" b="1" smtClean="0">
                <a:solidFill>
                  <a:srgbClr val="FF0000"/>
                </a:solidFill>
              </a:rPr>
              <a:t>H</a:t>
            </a:r>
            <a:r>
              <a:rPr lang="en-GB" b="1" smtClean="0">
                <a:solidFill>
                  <a:schemeClr val="accent1"/>
                </a:solidFill>
              </a:rPr>
              <a:t>eterotrough</a:t>
            </a:r>
          </a:p>
          <a:p>
            <a:pPr marL="0" indent="0" eaLnBrk="1" hangingPunct="1">
              <a:buFont typeface="Arial" charset="0"/>
              <a:buNone/>
            </a:pPr>
            <a:r>
              <a:rPr lang="en-GB" b="1" smtClean="0">
                <a:solidFill>
                  <a:srgbClr val="FF0000"/>
                </a:solidFill>
              </a:rPr>
              <a:t>O</a:t>
            </a:r>
            <a:r>
              <a:rPr lang="en-GB" b="1" smtClean="0">
                <a:solidFill>
                  <a:schemeClr val="accent1"/>
                </a:solidFill>
              </a:rPr>
              <a:t>xygen</a:t>
            </a:r>
          </a:p>
          <a:p>
            <a:pPr marL="0" indent="0" eaLnBrk="1" hangingPunct="1">
              <a:buFont typeface="Arial" charset="0"/>
              <a:buNone/>
            </a:pPr>
            <a:r>
              <a:rPr lang="en-GB" b="1" smtClean="0">
                <a:solidFill>
                  <a:srgbClr val="FF0000"/>
                </a:solidFill>
              </a:rPr>
              <a:t>T</a:t>
            </a:r>
            <a:r>
              <a:rPr lang="en-GB" b="1" smtClean="0">
                <a:solidFill>
                  <a:schemeClr val="accent1"/>
                </a:solidFill>
              </a:rPr>
              <a:t>emperature</a:t>
            </a:r>
          </a:p>
          <a:p>
            <a:pPr marL="0" indent="0" eaLnBrk="1" hangingPunct="1">
              <a:buFont typeface="Arial" charset="0"/>
              <a:buNone/>
            </a:pPr>
            <a:r>
              <a:rPr lang="en-GB" b="1" smtClean="0">
                <a:solidFill>
                  <a:srgbClr val="FF0000"/>
                </a:solidFill>
              </a:rPr>
              <a:t>O</a:t>
            </a:r>
            <a:r>
              <a:rPr lang="en-GB" b="1" smtClean="0">
                <a:solidFill>
                  <a:schemeClr val="accent1"/>
                </a:solidFill>
              </a:rPr>
              <a:t>utdoors</a:t>
            </a:r>
          </a:p>
          <a:p>
            <a:pPr marL="0" indent="0" eaLnBrk="1" hangingPunct="1">
              <a:buFont typeface="Arial" charset="0"/>
              <a:buNone/>
            </a:pPr>
            <a:r>
              <a:rPr lang="en-GB" b="1" smtClean="0">
                <a:solidFill>
                  <a:srgbClr val="FF0000"/>
                </a:solidFill>
              </a:rPr>
              <a:t>S</a:t>
            </a:r>
            <a:r>
              <a:rPr lang="en-GB" b="1" smtClean="0">
                <a:solidFill>
                  <a:schemeClr val="accent1"/>
                </a:solidFill>
              </a:rPr>
              <a:t>unlight</a:t>
            </a:r>
          </a:p>
          <a:p>
            <a:pPr marL="0" indent="0" eaLnBrk="1" hangingPunct="1">
              <a:buFont typeface="Arial" charset="0"/>
              <a:buNone/>
            </a:pPr>
            <a:r>
              <a:rPr lang="en-GB" b="1" smtClean="0">
                <a:solidFill>
                  <a:srgbClr val="FF0000"/>
                </a:solidFill>
              </a:rPr>
              <a:t>Y</a:t>
            </a:r>
            <a:r>
              <a:rPr lang="en-GB" b="1" smtClean="0">
                <a:solidFill>
                  <a:schemeClr val="accent1"/>
                </a:solidFill>
              </a:rPr>
              <a:t>our source of oxygen</a:t>
            </a:r>
          </a:p>
          <a:p>
            <a:pPr marL="0" indent="0" eaLnBrk="1" hangingPunct="1">
              <a:buFont typeface="Arial" charset="0"/>
              <a:buNone/>
            </a:pPr>
            <a:r>
              <a:rPr lang="en-GB" b="1" smtClean="0">
                <a:solidFill>
                  <a:srgbClr val="FF0000"/>
                </a:solidFill>
              </a:rPr>
              <a:t>N</a:t>
            </a:r>
            <a:r>
              <a:rPr lang="en-GB" b="1" smtClean="0">
                <a:solidFill>
                  <a:schemeClr val="accent1"/>
                </a:solidFill>
              </a:rPr>
              <a:t>ourishment (makes own food)</a:t>
            </a:r>
          </a:p>
          <a:p>
            <a:pPr marL="0" indent="0" eaLnBrk="1" hangingPunct="1">
              <a:buFont typeface="Arial" charset="0"/>
              <a:buNone/>
            </a:pPr>
            <a:endParaRPr lang="en-GB" b="1" smtClean="0"/>
          </a:p>
          <a:p>
            <a:pPr marL="0" indent="0" eaLnBrk="1" hangingPunct="1">
              <a:buFont typeface="Arial" charset="0"/>
              <a:buNone/>
            </a:pPr>
            <a:endParaRPr lang="en-GB" b="1" smtClean="0"/>
          </a:p>
          <a:p>
            <a:pPr marL="0" indent="0" eaLnBrk="1" hangingPunct="1">
              <a:buFont typeface="Arial" charset="0"/>
              <a:buNone/>
            </a:pPr>
            <a:r>
              <a:rPr lang="en-GB" smtClean="0">
                <a:solidFill>
                  <a:schemeClr val="accent1"/>
                </a:solidFill>
              </a:rPr>
              <a:t/>
            </a:r>
            <a:br>
              <a:rPr lang="en-GB" smtClean="0">
                <a:solidFill>
                  <a:schemeClr val="accent1"/>
                </a:solidFill>
              </a:rPr>
            </a:br>
            <a:r>
              <a:rPr lang="en-GB" smtClean="0"/>
              <a:t/>
            </a:r>
            <a:br>
              <a:rPr lang="en-GB" smtClean="0"/>
            </a:br>
            <a:endParaRPr lang="en-GB" smtClean="0"/>
          </a:p>
        </p:txBody>
      </p:sp>
      <p:sp>
        <p:nvSpPr>
          <p:cNvPr id="13316" name="Ograda vsebine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GB" b="1" smtClean="0">
                <a:solidFill>
                  <a:srgbClr val="FF0000"/>
                </a:solidFill>
              </a:rPr>
              <a:t>T</a:t>
            </a:r>
            <a:r>
              <a:rPr lang="en-GB" b="1" smtClean="0">
                <a:solidFill>
                  <a:schemeClr val="accent1"/>
                </a:solidFill>
              </a:rPr>
              <a:t>rees</a:t>
            </a:r>
          </a:p>
          <a:p>
            <a:pPr marL="0" indent="0" eaLnBrk="1" hangingPunct="1">
              <a:buFont typeface="Arial" charset="0"/>
              <a:buNone/>
            </a:pPr>
            <a:r>
              <a:rPr lang="en-GB" b="1" smtClean="0">
                <a:solidFill>
                  <a:srgbClr val="FF0000"/>
                </a:solidFill>
              </a:rPr>
              <a:t>H</a:t>
            </a:r>
            <a:r>
              <a:rPr lang="en-GB" b="1" smtClean="0">
                <a:solidFill>
                  <a:schemeClr val="accent1"/>
                </a:solidFill>
              </a:rPr>
              <a:t>2O (water)</a:t>
            </a:r>
          </a:p>
          <a:p>
            <a:pPr marL="0" indent="0" eaLnBrk="1" hangingPunct="1">
              <a:buFont typeface="Arial" charset="0"/>
              <a:buNone/>
            </a:pPr>
            <a:r>
              <a:rPr lang="en-GB" b="1" smtClean="0">
                <a:solidFill>
                  <a:srgbClr val="FF0000"/>
                </a:solidFill>
              </a:rPr>
              <a:t>E</a:t>
            </a:r>
            <a:r>
              <a:rPr lang="en-GB" b="1" smtClean="0">
                <a:solidFill>
                  <a:schemeClr val="accent1"/>
                </a:solidFill>
              </a:rPr>
              <a:t>nergy</a:t>
            </a:r>
          </a:p>
          <a:p>
            <a:pPr marL="0" indent="0" eaLnBrk="1" hangingPunct="1">
              <a:buFont typeface="Arial" charset="0"/>
              <a:buNone/>
            </a:pPr>
            <a:r>
              <a:rPr lang="en-GB" b="1" smtClean="0">
                <a:solidFill>
                  <a:srgbClr val="FF0000"/>
                </a:solidFill>
              </a:rPr>
              <a:t>S</a:t>
            </a:r>
            <a:r>
              <a:rPr lang="en-GB" b="1" smtClean="0">
                <a:solidFill>
                  <a:schemeClr val="accent1"/>
                </a:solidFill>
              </a:rPr>
              <a:t>oil</a:t>
            </a:r>
          </a:p>
          <a:p>
            <a:pPr marL="0" indent="0" eaLnBrk="1" hangingPunct="1">
              <a:buFont typeface="Arial" charset="0"/>
              <a:buNone/>
            </a:pPr>
            <a:r>
              <a:rPr lang="en-GB" b="1" smtClean="0">
                <a:solidFill>
                  <a:srgbClr val="FF0000"/>
                </a:solidFill>
              </a:rPr>
              <a:t>I</a:t>
            </a:r>
            <a:r>
              <a:rPr lang="en-GB" b="1" smtClean="0">
                <a:solidFill>
                  <a:schemeClr val="accent1"/>
                </a:solidFill>
              </a:rPr>
              <a:t>n order to survive all organisms must release energy in sugars</a:t>
            </a:r>
          </a:p>
          <a:p>
            <a:pPr marL="0" indent="0" eaLnBrk="1" hangingPunct="1">
              <a:buFont typeface="Arial" charset="0"/>
              <a:buNone/>
            </a:pPr>
            <a:r>
              <a:rPr lang="en-GB" b="1" smtClean="0">
                <a:solidFill>
                  <a:srgbClr val="FF0000"/>
                </a:solidFill>
              </a:rPr>
              <a:t>S</a:t>
            </a:r>
            <a:r>
              <a:rPr lang="en-GB" b="1" smtClean="0">
                <a:solidFill>
                  <a:schemeClr val="accent1"/>
                </a:solidFill>
              </a:rPr>
              <a:t>ugars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4067175" y="6580188"/>
            <a:ext cx="5084763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http://wiki.answers.com/Q/Can_you_make_an_acrostic_poem_about_photosynthesis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6" name="PoljeZBesedilom 5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http://idnaart.com/wp-content/gallery/ruby-red-dna-art/ruby-red.jpg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171848"/>
            <a:ext cx="7620000" cy="505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DNA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L</a:t>
            </a:r>
            <a:r>
              <a:rPr lang="en-GB" b="1" smtClean="0"/>
              <a:t>imerick poem</a:t>
            </a:r>
          </a:p>
        </p:txBody>
      </p:sp>
      <p:sp>
        <p:nvSpPr>
          <p:cNvPr id="16387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sl-SI" sz="3600" b="1" smtClean="0">
              <a:solidFill>
                <a:schemeClr val="accent1"/>
              </a:solidFill>
            </a:endParaRPr>
          </a:p>
          <a:p>
            <a:pPr marL="0" indent="0" algn="ctr"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I’m the whole of my parts, so they say!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And unique are my parts, DNA.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They’re tiny in size,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But they sure humanize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My nature and features, óle!</a:t>
            </a:r>
            <a:endParaRPr lang="en-US" sz="3600" smtClean="0">
              <a:solidFill>
                <a:schemeClr val="accent1"/>
              </a:solidFill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http://jcdverha.home.xs4all.nl/scijokes/4_1.html#subindex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4" name="PoljeZBesedilom 3"/>
          <p:cNvSpPr txBox="1"/>
          <p:nvPr/>
        </p:nvSpPr>
        <p:spPr>
          <a:xfrm>
            <a:off x="3203575" y="6580188"/>
            <a:ext cx="5948363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http://www.healthandphysicaleducationteacher.com/wp-content/uploads/2011/03/germs.jpg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252487"/>
            <a:ext cx="5040560" cy="5225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Germs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F</a:t>
            </a:r>
            <a:r>
              <a:rPr lang="en-GB" b="1" smtClean="0"/>
              <a:t>ree </a:t>
            </a:r>
            <a:r>
              <a:rPr lang="sl-SI" b="1" smtClean="0"/>
              <a:t>V</a:t>
            </a:r>
            <a:r>
              <a:rPr lang="en-GB" b="1" smtClean="0"/>
              <a:t>erse poem</a:t>
            </a:r>
            <a:endParaRPr lang="en-GB" smtClean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07950" y="1600200"/>
            <a:ext cx="9036050" cy="4525963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1"/>
                </a:solidFill>
              </a:rPr>
              <a:t>A mighty creature is the germ,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1"/>
                </a:solidFill>
              </a:rPr>
              <a:t>Though smaller than the pachyderm.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1"/>
                </a:solidFill>
              </a:rPr>
              <a:t>His customary dwelling place</a:t>
            </a:r>
            <a:endParaRPr lang="sl-SI" b="1" dirty="0" smtClean="0">
              <a:solidFill>
                <a:schemeClr val="accent1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1"/>
                </a:solidFill>
              </a:rPr>
              <a:t>Is deep within the human race.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1"/>
                </a:solidFill>
              </a:rPr>
              <a:t>His childish pride he often pleases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1"/>
                </a:solidFill>
              </a:rPr>
              <a:t>By giving people strange diseases.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1"/>
                </a:solidFill>
              </a:rPr>
              <a:t>Do you, my poppet, feel infirm?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1"/>
                </a:solidFill>
              </a:rPr>
              <a:t>You probably contain a germ.</a:t>
            </a:r>
            <a:endParaRPr lang="sl-SI" b="1" dirty="0" smtClean="0">
              <a:solidFill>
                <a:schemeClr val="accent1"/>
              </a:solidFill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http://jcdverha.home.xs4all.nl/scijokes/4_1.html#subindex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6" name="PoljeZBesedilom 5"/>
          <p:cNvSpPr txBox="1"/>
          <p:nvPr/>
        </p:nvSpPr>
        <p:spPr>
          <a:xfrm>
            <a:off x="3714750" y="6580188"/>
            <a:ext cx="5437188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http://australianativeart.com/wp-content/uploads/kangaroo-painting-Bea-Edwards.jpg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196752"/>
            <a:ext cx="7620000" cy="519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What is ecphrastic poetry?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err="1" smtClean="0"/>
              <a:t>Ecphrastic</a:t>
            </a:r>
            <a:r>
              <a:rPr lang="en-GB" dirty="0" smtClean="0"/>
              <a:t> poetry is the conversation between two pieces of art. The writer interprets a work of visual art and then creates a narrative in verse form that represents his or her reaction to that painting, photograph, sculpture or other artistic creation.</a:t>
            </a:r>
          </a:p>
          <a:p>
            <a:pPr marL="0" indent="0"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1900" dirty="0" smtClean="0"/>
              <a:t>http://www.firkinfiction.com/11.html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Scientific taxonomy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C</a:t>
            </a:r>
            <a:r>
              <a:rPr lang="en-GB" b="1" smtClean="0"/>
              <a:t>inquain poem</a:t>
            </a:r>
          </a:p>
        </p:txBody>
      </p:sp>
      <p:sp>
        <p:nvSpPr>
          <p:cNvPr id="8" name="Ograda vsebine 7"/>
          <p:cNvSpPr>
            <a:spLocks noGrp="1"/>
          </p:cNvSpPr>
          <p:nvPr>
            <p:ph idx="1"/>
          </p:nvPr>
        </p:nvSpPr>
        <p:spPr>
          <a:xfrm>
            <a:off x="107950" y="1600200"/>
            <a:ext cx="8928100" cy="4525963"/>
          </a:xfrm>
        </p:spPr>
        <p:txBody>
          <a:bodyPr rtlCol="0">
            <a:normAutofit fontScale="62500" lnSpcReduction="200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sl-SI" sz="3500" b="1" dirty="0" smtClean="0"/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600" b="1" i="1" dirty="0" smtClean="0">
                <a:solidFill>
                  <a:schemeClr val="accent1"/>
                </a:solidFill>
              </a:rPr>
              <a:t>Kangaroo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600" b="1" i="1" dirty="0" smtClean="0">
              <a:solidFill>
                <a:schemeClr val="accent1"/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600" b="1" i="1" dirty="0" smtClean="0">
                <a:solidFill>
                  <a:schemeClr val="accent1"/>
                </a:solidFill>
              </a:rPr>
              <a:t>Furry marsupial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600" b="1" i="1" dirty="0" smtClean="0">
              <a:solidFill>
                <a:schemeClr val="accent1"/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600" b="1" i="1" dirty="0" smtClean="0">
                <a:solidFill>
                  <a:schemeClr val="accent1"/>
                </a:solidFill>
              </a:rPr>
              <a:t>Hopping, jumping, bounding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600" b="1" i="1" dirty="0" smtClean="0">
              <a:solidFill>
                <a:schemeClr val="accent1"/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600" b="1" i="1" dirty="0" smtClean="0">
                <a:solidFill>
                  <a:schemeClr val="accent1"/>
                </a:solidFill>
              </a:rPr>
              <a:t>Proud emblem of Australia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600" b="1" i="1" dirty="0" smtClean="0">
              <a:solidFill>
                <a:schemeClr val="accent1"/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600" b="1" i="1" dirty="0" err="1" smtClean="0">
                <a:solidFill>
                  <a:schemeClr val="accent1"/>
                </a:solidFill>
              </a:rPr>
              <a:t>Macropod</a:t>
            </a:r>
            <a:endParaRPr lang="en-US" sz="3500" b="1" i="1" dirty="0" smtClean="0">
              <a:solidFill>
                <a:schemeClr val="accent1"/>
              </a:solidFill>
            </a:endParaRPr>
          </a:p>
        </p:txBody>
      </p:sp>
      <p:sp>
        <p:nvSpPr>
          <p:cNvPr id="5" name="PoljeZBesedilom 4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http://www.kidcyber.com.au/topics/Austanimalsunit.htm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413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/>
              <a:t>What concept does this musical composition evoke?</a:t>
            </a:r>
            <a:endParaRPr lang="en-GB" b="1" dirty="0"/>
          </a:p>
        </p:txBody>
      </p:sp>
      <p:sp>
        <p:nvSpPr>
          <p:cNvPr id="23555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en-GB" smtClean="0"/>
          </a:p>
          <a:p>
            <a:pPr marL="0" indent="0" eaLnBrk="1" hangingPunct="1">
              <a:buFont typeface="Arial" charset="0"/>
              <a:buNone/>
            </a:pPr>
            <a:endParaRPr lang="en-GB" smtClean="0"/>
          </a:p>
          <a:p>
            <a:pPr marL="0" indent="0" eaLnBrk="1" hangingPunct="1">
              <a:buFont typeface="Arial" charset="0"/>
              <a:buNone/>
            </a:pPr>
            <a:endParaRPr lang="en-GB" smtClean="0"/>
          </a:p>
          <a:p>
            <a:pPr marL="0" indent="0" algn="ctr" eaLnBrk="1" hangingPunct="1">
              <a:buFont typeface="Arial" charset="0"/>
              <a:buNone/>
            </a:pPr>
            <a:r>
              <a:rPr lang="sl-SI" i="1" smtClean="0"/>
              <a:t>Batttle Hymn of the Republic</a:t>
            </a:r>
            <a:r>
              <a:rPr lang="en-GB" smtClean="0"/>
              <a:t>.</a:t>
            </a:r>
          </a:p>
        </p:txBody>
      </p:sp>
      <p:sp>
        <p:nvSpPr>
          <p:cNvPr id="6" name="Interaktivni gumb: Zvok 5">
            <a:hlinkClick r:id="rId2" highlightClick="1"/>
          </p:cNvPr>
          <p:cNvSpPr/>
          <p:nvPr/>
        </p:nvSpPr>
        <p:spPr>
          <a:xfrm>
            <a:off x="1763713" y="4508500"/>
            <a:ext cx="1295400" cy="1081088"/>
          </a:xfrm>
          <a:prstGeom prst="actionButtonSou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2400" b="1" dirty="0">
              <a:solidFill>
                <a:schemeClr val="tx1"/>
              </a:solidFill>
            </a:endParaRPr>
          </a:p>
        </p:txBody>
      </p:sp>
      <p:pic>
        <p:nvPicPr>
          <p:cNvPr id="23557" name="Picture 3" descr="C:\Users\btweedie\AppData\Local\Microsoft\Windows\Temporary Internet Files\Content.IE5\9MDXESI1\MC900434411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76825" y="1957388"/>
            <a:ext cx="33909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Respiration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re-worked song lyric</a:t>
            </a:r>
            <a:endParaRPr lang="en-GB" b="1" smtClean="0"/>
          </a:p>
        </p:txBody>
      </p:sp>
      <p:sp>
        <p:nvSpPr>
          <p:cNvPr id="2560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GB" sz="2800" b="1" smtClean="0">
                <a:solidFill>
                  <a:schemeClr val="accent1"/>
                </a:solidFill>
              </a:rPr>
              <a:t>My eyes have seen the glory of respiratory chain</a:t>
            </a:r>
          </a:p>
          <a:p>
            <a:pPr marL="0" indent="0" eaLnBrk="1" hangingPunct="1">
              <a:buFont typeface="Arial" charset="0"/>
              <a:buNone/>
            </a:pPr>
            <a:r>
              <a:rPr lang="en-GB" sz="2800" b="1" smtClean="0">
                <a:solidFill>
                  <a:schemeClr val="accent1"/>
                </a:solidFill>
              </a:rPr>
              <a:t>In every mitochondrium intrinsic to membranes</a:t>
            </a:r>
          </a:p>
          <a:p>
            <a:pPr marL="0" indent="0" eaLnBrk="1" hangingPunct="1">
              <a:buFont typeface="Arial" charset="0"/>
              <a:buNone/>
            </a:pPr>
            <a:r>
              <a:rPr lang="en-GB" sz="2800" b="1" smtClean="0">
                <a:solidFill>
                  <a:schemeClr val="accent1"/>
                </a:solidFill>
              </a:rPr>
              <a:t>Functionally organised in complex sub-domaines</a:t>
            </a:r>
          </a:p>
          <a:p>
            <a:pPr marL="0" indent="0" eaLnBrk="1" hangingPunct="1">
              <a:buFont typeface="Arial" charset="0"/>
              <a:buNone/>
            </a:pPr>
            <a:r>
              <a:rPr lang="en-GB" sz="2800" b="1" smtClean="0">
                <a:solidFill>
                  <a:schemeClr val="accent1"/>
                </a:solidFill>
              </a:rPr>
              <a:t>Where electron</a:t>
            </a:r>
            <a:r>
              <a:rPr lang="sl-SI" sz="2800" b="1" smtClean="0">
                <a:solidFill>
                  <a:schemeClr val="accent1"/>
                </a:solidFill>
              </a:rPr>
              <a:t>s</a:t>
            </a:r>
            <a:r>
              <a:rPr lang="en-GB" sz="2800" b="1" smtClean="0">
                <a:solidFill>
                  <a:schemeClr val="accent1"/>
                </a:solidFill>
              </a:rPr>
              <a:t> flow along</a:t>
            </a:r>
          </a:p>
          <a:p>
            <a:pPr marL="0" indent="0" eaLnBrk="1" hangingPunct="1">
              <a:buFont typeface="Arial" charset="0"/>
              <a:buNone/>
            </a:pPr>
            <a:endParaRPr lang="en-GB" sz="28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GB" sz="2800" b="1" smtClean="0">
                <a:solidFill>
                  <a:schemeClr val="accent1"/>
                </a:solidFill>
              </a:rPr>
              <a:t>Glory, glory respiration (3x)</a:t>
            </a:r>
          </a:p>
          <a:p>
            <a:pPr marL="0" indent="0" eaLnBrk="1" hangingPunct="1">
              <a:buFont typeface="Arial" charset="0"/>
              <a:buNone/>
            </a:pPr>
            <a:r>
              <a:rPr lang="en-GB" sz="2800" b="1" smtClean="0">
                <a:solidFill>
                  <a:schemeClr val="accent1"/>
                </a:solidFill>
              </a:rPr>
              <a:t>Where electrons flow along</a:t>
            </a:r>
          </a:p>
          <a:p>
            <a:pPr marL="0" indent="0" eaLnBrk="1" hangingPunct="1">
              <a:buFont typeface="Arial" charset="0"/>
              <a:buNone/>
            </a:pPr>
            <a:endParaRPr lang="en-GB" sz="2800" b="1" smtClean="0">
              <a:solidFill>
                <a:schemeClr val="accent1"/>
              </a:solidFill>
            </a:endParaRPr>
          </a:p>
        </p:txBody>
      </p:sp>
      <p:sp>
        <p:nvSpPr>
          <p:cNvPr id="5" name="PoljeZBesedilom 4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http://jcdverha.home.xs4all.nl/scijokes/2_1.html#Archimedes_3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Activity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Using the given stimulus material, create the following types of poetry: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Free verse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Acrostic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err="1" smtClean="0"/>
              <a:t>Cinquain</a:t>
            </a:r>
            <a:endParaRPr lang="en-GB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Haiku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Limerick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1</a:t>
            </a:r>
          </a:p>
        </p:txBody>
      </p:sp>
      <p:sp>
        <p:nvSpPr>
          <p:cNvPr id="3" name="Pravokotnik 2"/>
          <p:cNvSpPr/>
          <p:nvPr/>
        </p:nvSpPr>
        <p:spPr>
          <a:xfrm>
            <a:off x="4906963" y="6597650"/>
            <a:ext cx="4237037" cy="254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sl-SI" sz="1050" dirty="0">
                <a:latin typeface="+mn-lt"/>
              </a:rPr>
              <a:t>http://www.sciencefriday.com/slideshows/daytonslide/600_450/max.jpg</a:t>
            </a:r>
            <a:r>
              <a:rPr lang="en-US" sz="1050" dirty="0">
                <a:latin typeface="+mn-lt"/>
              </a:rPr>
              <a:t> </a:t>
            </a:r>
            <a:endParaRPr lang="sl-SI" sz="1050" dirty="0">
              <a:latin typeface="+mn-lt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7145" y="1268759"/>
            <a:ext cx="4989711" cy="5081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2</a:t>
            </a:r>
          </a:p>
        </p:txBody>
      </p:sp>
      <p:sp>
        <p:nvSpPr>
          <p:cNvPr id="3" name="Pravokotnik 2"/>
          <p:cNvSpPr/>
          <p:nvPr/>
        </p:nvSpPr>
        <p:spPr>
          <a:xfrm>
            <a:off x="3867150" y="6572250"/>
            <a:ext cx="5267325" cy="2619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sl-SI" sz="1100" dirty="0">
                <a:latin typeface="+mn-lt"/>
              </a:rPr>
              <a:t>http://</a:t>
            </a:r>
            <a:r>
              <a:rPr lang="sl-SI" sz="1050" dirty="0">
                <a:latin typeface="+mn-lt"/>
              </a:rPr>
              <a:t>www.wetcanvas.com/Community/images/17-Sep-2009/26096-SpiritOfTheBonsai.jpg</a:t>
            </a:r>
            <a:r>
              <a:rPr lang="en-US" sz="1100" dirty="0">
                <a:latin typeface="+mn-lt"/>
              </a:rPr>
              <a:t> </a:t>
            </a:r>
            <a:endParaRPr lang="sl-SI" sz="1100" dirty="0">
              <a:latin typeface="+mn-lt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020" y="1124744"/>
            <a:ext cx="7259960" cy="5281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3</a:t>
            </a:r>
          </a:p>
        </p:txBody>
      </p:sp>
      <p:sp>
        <p:nvSpPr>
          <p:cNvPr id="3" name="Pravokotnik 2"/>
          <p:cNvSpPr/>
          <p:nvPr/>
        </p:nvSpPr>
        <p:spPr>
          <a:xfrm>
            <a:off x="3206750" y="6572250"/>
            <a:ext cx="6042025" cy="254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sl-SI" sz="1050" dirty="0">
                <a:latin typeface="+mn-lt"/>
              </a:rPr>
              <a:t>http://www.zazzle.co.uk/actiniae_illustration_painting_germa_ernst_haeckel_card-137549220884959491</a:t>
            </a:r>
            <a:r>
              <a:rPr lang="en-US" sz="1050" dirty="0">
                <a:latin typeface="+mn-lt"/>
              </a:rPr>
              <a:t> </a:t>
            </a:r>
            <a:endParaRPr lang="sl-SI" sz="1050" dirty="0">
              <a:latin typeface="+mn-lt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259" y="1196752"/>
            <a:ext cx="5231482" cy="5231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4</a:t>
            </a:r>
          </a:p>
        </p:txBody>
      </p:sp>
      <p:sp>
        <p:nvSpPr>
          <p:cNvPr id="3" name="Pravokotnik 2"/>
          <p:cNvSpPr/>
          <p:nvPr/>
        </p:nvSpPr>
        <p:spPr>
          <a:xfrm>
            <a:off x="2051050" y="6597650"/>
            <a:ext cx="7092950" cy="254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sl-SI" sz="1050" dirty="0">
                <a:latin typeface="+mn-lt"/>
              </a:rPr>
              <a:t>http://www.oilpainting.ws/upload/Classic-reproduction/Lord%20Frederick%20Leighton/mini/Leighton_Mother_and_Child.jpg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268760"/>
            <a:ext cx="7620000" cy="477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Ecphrastic poetry and biology</a:t>
            </a:r>
          </a:p>
        </p:txBody>
      </p:sp>
      <p:sp>
        <p:nvSpPr>
          <p:cNvPr id="4099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How do you write a biology-related poem in an ecphrastic manner?</a:t>
            </a:r>
          </a:p>
          <a:p>
            <a:pPr eaLnBrk="1" hangingPunct="1"/>
            <a:r>
              <a:rPr lang="en-GB" smtClean="0"/>
              <a:t>Complete the following steps: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en-GB" smtClean="0"/>
              <a:t>View a stimulus image and identify a biology-related concept it evokes.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en-GB" smtClean="0"/>
              <a:t>If required, write down the concept, definition, law, formula etc.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en-GB" smtClean="0"/>
              <a:t>Identify a suitable poetry type and write the poem.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5</a:t>
            </a:r>
          </a:p>
        </p:txBody>
      </p:sp>
      <p:sp>
        <p:nvSpPr>
          <p:cNvPr id="3" name="Pravokotnik 2"/>
          <p:cNvSpPr/>
          <p:nvPr/>
        </p:nvSpPr>
        <p:spPr>
          <a:xfrm>
            <a:off x="5597525" y="6572250"/>
            <a:ext cx="3511550" cy="254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sl-SI" sz="1050" dirty="0">
                <a:latin typeface="+mn-lt"/>
                <a:cs typeface="Arial" pitchFamily="34" charset="0"/>
              </a:rPr>
              <a:t>http://othep.files.wordpress.com/2007/12/colors_slot7.png</a:t>
            </a:r>
            <a:r>
              <a:rPr lang="en-US" sz="1050" dirty="0">
                <a:latin typeface="+mn-lt"/>
                <a:cs typeface="Arial" pitchFamily="34" charset="0"/>
              </a:rPr>
              <a:t> </a:t>
            </a:r>
            <a:endParaRPr lang="sl-SI" sz="1050" dirty="0">
              <a:latin typeface="+mn-lt"/>
              <a:cs typeface="Arial" pitchFamily="34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464" y="1124744"/>
            <a:ext cx="6921072" cy="5256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5" name="PoljeZBesedilom 4"/>
          <p:cNvSpPr txBox="1"/>
          <p:nvPr/>
        </p:nvSpPr>
        <p:spPr>
          <a:xfrm>
            <a:off x="179388" y="6381750"/>
            <a:ext cx="8713787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http://www.artists2artists.net/photo/chloroplast-1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104" y="1136328"/>
            <a:ext cx="6637792" cy="5138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Chloroplasts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Haiku poem</a:t>
            </a:r>
          </a:p>
        </p:txBody>
      </p:sp>
      <p:sp>
        <p:nvSpPr>
          <p:cNvPr id="7171" name="PoljeZBesedilom 4"/>
          <p:cNvSpPr txBox="1">
            <a:spLocks noChangeArrowheads="1"/>
          </p:cNvSpPr>
          <p:nvPr/>
        </p:nvSpPr>
        <p:spPr bwMode="auto">
          <a:xfrm>
            <a:off x="1476375" y="2276475"/>
            <a:ext cx="6264275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000" b="1" i="1">
                <a:solidFill>
                  <a:srgbClr val="0070C0"/>
                </a:solidFill>
                <a:latin typeface="Calibri" pitchFamily="34" charset="0"/>
              </a:rPr>
              <a:t>Small green chloroplasts</a:t>
            </a:r>
          </a:p>
          <a:p>
            <a:pPr algn="ctr" eaLnBrk="1" hangingPunct="1"/>
            <a:r>
              <a:rPr lang="en-US" sz="4000" b="1" i="1">
                <a:solidFill>
                  <a:srgbClr val="0070C0"/>
                </a:solidFill>
                <a:latin typeface="Calibri" pitchFamily="34" charset="0"/>
              </a:rPr>
              <a:t>capture energy from light</a:t>
            </a:r>
          </a:p>
          <a:p>
            <a:pPr algn="ctr" eaLnBrk="1" hangingPunct="1"/>
            <a:r>
              <a:rPr lang="en-US" sz="4000" b="1" i="1">
                <a:solidFill>
                  <a:srgbClr val="0070C0"/>
                </a:solidFill>
                <a:latin typeface="Calibri" pitchFamily="34" charset="0"/>
              </a:rPr>
              <a:t>and thus make glucose.</a:t>
            </a:r>
            <a:endParaRPr lang="sl-SI" sz="4000" b="1" i="1">
              <a:solidFill>
                <a:srgbClr val="0070C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6" name="PoljeZBesedilom 5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http://farm4.static.flickr.com/3204/3013844752_11ef8afabf.jpg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395" y="1142289"/>
            <a:ext cx="7447210" cy="5361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The respiratory system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Concrete poem</a:t>
            </a:r>
            <a:endParaRPr lang="en-GB" smtClean="0"/>
          </a:p>
        </p:txBody>
      </p:sp>
      <p:sp>
        <p:nvSpPr>
          <p:cNvPr id="10243" name="Ograda vsebine 5"/>
          <p:cNvSpPr>
            <a:spLocks noGrp="1"/>
          </p:cNvSpPr>
          <p:nvPr>
            <p:ph idx="4294967295"/>
          </p:nvPr>
        </p:nvSpPr>
        <p:spPr>
          <a:xfrm>
            <a:off x="468313" y="333375"/>
            <a:ext cx="8459787" cy="629602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GB" sz="1800" smtClean="0">
                <a:solidFill>
                  <a:srgbClr val="FF0000"/>
                </a:solidFill>
              </a:rPr>
              <a:t>                                              </a:t>
            </a:r>
          </a:p>
          <a:p>
            <a:pPr marL="0" indent="0" eaLnBrk="1" hangingPunct="1">
              <a:buFont typeface="Arial" charset="0"/>
              <a:buNone/>
            </a:pPr>
            <a:endParaRPr lang="en-GB" sz="1800" smtClean="0">
              <a:solidFill>
                <a:srgbClr val="FF0000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GB" sz="1800" smtClean="0">
                <a:solidFill>
                  <a:srgbClr val="FF0000"/>
                </a:solidFill>
              </a:rPr>
              <a:t>                                               </a:t>
            </a:r>
          </a:p>
          <a:p>
            <a:pPr marL="0" indent="0" eaLnBrk="1" hangingPunct="1">
              <a:buFont typeface="Arial" charset="0"/>
              <a:buNone/>
            </a:pPr>
            <a:r>
              <a:rPr lang="en-GB" sz="1800" smtClean="0">
                <a:solidFill>
                  <a:srgbClr val="FF0000"/>
                </a:solidFill>
              </a:rPr>
              <a:t>                                                      </a:t>
            </a:r>
            <a:endParaRPr lang="en-GB" sz="2000" smtClean="0">
              <a:solidFill>
                <a:srgbClr val="FF0000"/>
              </a:solidFill>
            </a:endParaRPr>
          </a:p>
        </p:txBody>
      </p:sp>
      <p:sp>
        <p:nvSpPr>
          <p:cNvPr id="5" name="PoljeZBesedilom 4"/>
          <p:cNvSpPr txBox="1"/>
          <p:nvPr/>
        </p:nvSpPr>
        <p:spPr>
          <a:xfrm>
            <a:off x="971550" y="6580188"/>
            <a:ext cx="8180388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http://2.</a:t>
            </a:r>
            <a:r>
              <a:rPr lang="sl-SI" sz="1050" dirty="0" err="1">
                <a:latin typeface="+mn-lt"/>
              </a:rPr>
              <a:t>bp</a:t>
            </a:r>
            <a:r>
              <a:rPr lang="sl-SI" sz="1050" dirty="0">
                <a:latin typeface="+mn-lt"/>
              </a:rPr>
              <a:t>.</a:t>
            </a:r>
            <a:r>
              <a:rPr lang="sl-SI" sz="1050" dirty="0" err="1">
                <a:latin typeface="+mn-lt"/>
              </a:rPr>
              <a:t>blogspot</a:t>
            </a:r>
            <a:r>
              <a:rPr lang="sl-SI" sz="1050" dirty="0">
                <a:latin typeface="+mn-lt"/>
              </a:rPr>
              <a:t>.</a:t>
            </a:r>
            <a:r>
              <a:rPr lang="sl-SI" sz="1050" dirty="0" err="1">
                <a:latin typeface="+mn-lt"/>
              </a:rPr>
              <a:t>com</a:t>
            </a:r>
            <a:r>
              <a:rPr lang="sl-SI" sz="1050" dirty="0">
                <a:latin typeface="+mn-lt"/>
              </a:rPr>
              <a:t>/_n3VhR-</a:t>
            </a:r>
            <a:r>
              <a:rPr lang="sl-SI" sz="1050" dirty="0" err="1">
                <a:latin typeface="+mn-lt"/>
              </a:rPr>
              <a:t>tzxLo</a:t>
            </a:r>
            <a:r>
              <a:rPr lang="sl-SI" sz="1050" dirty="0">
                <a:latin typeface="+mn-lt"/>
              </a:rPr>
              <a:t>/SQdgh7iVveI/</a:t>
            </a:r>
            <a:r>
              <a:rPr lang="sl-SI" sz="1050" dirty="0" err="1">
                <a:latin typeface="+mn-lt"/>
              </a:rPr>
              <a:t>AAAAAAAAACg</a:t>
            </a:r>
            <a:r>
              <a:rPr lang="sl-SI" sz="1050" dirty="0">
                <a:latin typeface="+mn-lt"/>
              </a:rPr>
              <a:t>/</a:t>
            </a:r>
            <a:r>
              <a:rPr lang="sl-SI" sz="1050" dirty="0" err="1">
                <a:latin typeface="+mn-lt"/>
              </a:rPr>
              <a:t>dfGx</a:t>
            </a:r>
            <a:r>
              <a:rPr lang="sl-SI" sz="1050" dirty="0">
                <a:latin typeface="+mn-lt"/>
              </a:rPr>
              <a:t>_z__</a:t>
            </a:r>
            <a:r>
              <a:rPr lang="sl-SI" sz="1050" dirty="0" err="1">
                <a:latin typeface="+mn-lt"/>
              </a:rPr>
              <a:t>jdI</a:t>
            </a:r>
            <a:r>
              <a:rPr lang="sl-SI" sz="1050" dirty="0">
                <a:latin typeface="+mn-lt"/>
              </a:rPr>
              <a:t>/s400/l_cf7336c081d7493481f5a9bc149e00ae.</a:t>
            </a:r>
            <a:r>
              <a:rPr lang="sl-SI" sz="1050" dirty="0" err="1">
                <a:latin typeface="+mn-lt"/>
              </a:rPr>
              <a:t>jpg</a:t>
            </a:r>
            <a:r>
              <a:rPr lang="sl-SI" sz="1050" dirty="0">
                <a:latin typeface="+mn-lt"/>
              </a:rPr>
              <a:t>/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893" y="1240084"/>
            <a:ext cx="5954215" cy="5340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lIns="36000" tIns="36000" rIns="36000" bIns="36000" rtlCol="0" anchor="ctr"/>
      <a:lstStyle>
        <a:defPPr algn="ctr">
          <a:defRPr sz="24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1519</TotalTime>
  <Words>492</Words>
  <Application>Microsoft Office PowerPoint</Application>
  <PresentationFormat>Diaprojekcija na zaslonu (4:3)</PresentationFormat>
  <Paragraphs>120</Paragraphs>
  <Slides>30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30</vt:i4>
      </vt:variant>
    </vt:vector>
  </HeadingPairs>
  <TitlesOfParts>
    <vt:vector size="31" baseType="lpstr">
      <vt:lpstr>Officeova tema</vt:lpstr>
      <vt:lpstr>Ecphrastic poetry &amp; the development of professional literacy in biology</vt:lpstr>
      <vt:lpstr>What is ecphrastic poetry?</vt:lpstr>
      <vt:lpstr>Ecphrastic poetry and biology</vt:lpstr>
      <vt:lpstr>What concept does this image evoke?</vt:lpstr>
      <vt:lpstr>Chloroplasts</vt:lpstr>
      <vt:lpstr>Example Haiku poem</vt:lpstr>
      <vt:lpstr>What concept does this image evoke?</vt:lpstr>
      <vt:lpstr>The respiratory system</vt:lpstr>
      <vt:lpstr>Example Concrete poem</vt:lpstr>
      <vt:lpstr>What concept does this image evoke?</vt:lpstr>
      <vt:lpstr>Photosynthesis</vt:lpstr>
      <vt:lpstr>Example Acrostic poem</vt:lpstr>
      <vt:lpstr>What concept does this image evoke?</vt:lpstr>
      <vt:lpstr>DNA</vt:lpstr>
      <vt:lpstr>Example Limerick poem</vt:lpstr>
      <vt:lpstr>What concept does this image evoke?</vt:lpstr>
      <vt:lpstr>Germs</vt:lpstr>
      <vt:lpstr>Example Free Verse poem</vt:lpstr>
      <vt:lpstr>What concept does this image evoke?</vt:lpstr>
      <vt:lpstr>Scientific taxonomy</vt:lpstr>
      <vt:lpstr>Example Cinquain poem</vt:lpstr>
      <vt:lpstr>What concept does this musical composition evoke?</vt:lpstr>
      <vt:lpstr>Respiration</vt:lpstr>
      <vt:lpstr>Example re-worked song lyric</vt:lpstr>
      <vt:lpstr>Activity</vt:lpstr>
      <vt:lpstr>STIMULUS IMAGE 1</vt:lpstr>
      <vt:lpstr>STIMULUS IMAGE 2</vt:lpstr>
      <vt:lpstr>STIMULUS IMAGE 3</vt:lpstr>
      <vt:lpstr>STIMULUS IMAGE 4</vt:lpstr>
      <vt:lpstr>STIMULUS IMAGE 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Ecphrastic poetry &amp; professional literacy development</dc:title>
  <dc:creator>Benjamin Tweedie</dc:creator>
  <cp:lastModifiedBy>benito</cp:lastModifiedBy>
  <cp:revision>165</cp:revision>
  <dcterms:created xsi:type="dcterms:W3CDTF">2011-11-08T07:50:04Z</dcterms:created>
  <dcterms:modified xsi:type="dcterms:W3CDTF">2011-11-21T19:47:46Z</dcterms:modified>
</cp:coreProperties>
</file>